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2" r:id="rId4"/>
    <p:sldId id="256" r:id="rId5"/>
    <p:sldId id="257" r:id="rId6"/>
    <p:sldId id="258" r:id="rId7"/>
    <p:sldId id="259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33" autoAdjust="0"/>
  </p:normalViewPr>
  <p:slideViewPr>
    <p:cSldViewPr snapToGrid="0">
      <p:cViewPr varScale="1">
        <p:scale>
          <a:sx n="60" d="100"/>
          <a:sy n="60" d="100"/>
        </p:scale>
        <p:origin x="10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3F4D0-84F4-6D9F-662C-B29F4E2AC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04DC45-C4DF-1057-CBE3-E54D4FA95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4ED7A-B0B3-3533-B0AE-0A786790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041DF-B2D4-C7A2-DCD3-4904B37AF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A7264-123A-EB03-7679-659C79BF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74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7A98F-D9A0-808C-F883-86292F75D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FCAC82-3C3F-35A7-9E6B-05999282A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92734-1226-7BB2-0619-9E7F0D98F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BBEAA-E61F-BB38-7F41-71FD9B5B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E963D-3296-1238-5705-952E77D54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811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E16400-CE08-BE28-2509-E61D5E389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39910A-E4F8-0C2A-F4F9-8BA10C79B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17B88-1ACB-F15D-7ACB-DCCF7AAE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645B2-F783-4C10-716F-6BFCE2C8B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F3DD9-AE3D-9441-C221-78BE2ED79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304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D604-6A6E-534D-41AF-1CB3A5AC2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7AA54-C98F-C744-C040-C2FB5AD30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5175C-E9AC-65F1-291C-8F60CC6FA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81FBB-8DF9-0F70-1382-A41327320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3D4CE-AB02-982F-2285-3B26BDB4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897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8D29A-86BC-7053-1904-087D41D0D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22EEE-3182-F6BC-24AA-01D63394C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AA8C9-5CEE-5D3A-4C6E-F595A8034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06DF1-48F2-36FA-ACA6-B379494A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1A2CF-2F63-E835-FFF0-F27BF82C3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696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47094-9127-DF10-E3F8-EF8E1FF00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0B0EE-2A4F-C9CF-8487-ADD99AA51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DC491-24D7-AF72-1877-725A1CAE3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435CF-E540-84E2-8D6A-91C8164EB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71429-EE39-96B8-78A1-FAA2E7BA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4B313-EE0B-C2E1-4099-71A2B6772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496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1A3BF-5E0D-FE03-F60A-42DE4A591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7161E-B26D-2F4A-0128-8CB30A11B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6F26C-43DB-18FB-1D56-9A4D21DA1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136492-8A9C-CCC2-9BFC-57A2FE4BA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D97F4E-591F-06D7-DB42-54776C5F55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39976C-4A13-A75D-465F-29E268F17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0EEE79-53C4-FCED-7715-13734F933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D3814A-5366-7DFB-F580-C663BD07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013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7CBD5-E226-FFBE-6431-602A941E5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FD963-6362-6624-2B89-CF81601A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8151C-244A-2B7B-E707-716800709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74DB8-D4E4-0E08-066E-64AA18280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362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33DDC-19AB-5CB5-02B3-8D99C852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126633-CFF3-B0B2-A131-DDD2C69EF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F177BB-10A0-3F03-7C5B-DC52F0B49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936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77242-9885-3520-7BFA-7E7746FDC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A7DE6-8A6C-AC5D-5597-AB76B6D44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564C2A-8C79-5530-253F-314792E5E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A9E64-3F6A-4572-582D-15A19552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3165E-4512-9893-3B5A-9EF5284F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0EE8C-1E97-7823-CA06-D9BF0323B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688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21BF-A55F-CF54-1FC2-C8F407AB3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9AC086-8ACD-94AC-3443-CB1BA388DA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B10E44-7BF0-F1BF-DE92-E27C863A0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3ED55-6A79-854B-C10E-0BDBDC8D8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83864-4B78-EA05-31EB-B15538EBC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A4208-ED3F-49D7-01B9-F2B0A071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71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C6CD45-F5D2-7C28-05F4-0EF78D9EF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7D1BA-4D48-D7E9-02EB-FA0B541F5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213B5-D477-D009-83E9-03E0C577A0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3ECCB-F3D7-4BA5-970D-DD983A1C534A}" type="datetimeFigureOut">
              <a:rPr lang="en-IN" smtClean="0"/>
              <a:pPr/>
              <a:t>20-01-2025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91471-A8A3-D68C-FFC7-A985471E5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8E4D16-DCC9-F6E2-DFE3-799DEDF42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38684-8598-4E11-9BEC-94212A8BF64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850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7E290-8433-5C8A-13E0-A4FDBF96E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38453" cy="4528522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i="0" dirty="0">
                <a:solidFill>
                  <a:srgbClr val="C00000"/>
                </a:solidFill>
                <a:effectLst/>
              </a:rPr>
              <a:t>The Kruskal Wallis</a:t>
            </a:r>
          </a:p>
          <a:p>
            <a:pPr marL="0" indent="0" algn="ctr">
              <a:buNone/>
            </a:pPr>
            <a:endParaRPr lang="en-US" dirty="0">
              <a:solidFill>
                <a:srgbClr val="111B21"/>
              </a:solidFill>
              <a:latin typeface="Segoe UI" panose="020B0502040204020203" pitchFamily="34" charset="0"/>
            </a:endParaRPr>
          </a:p>
          <a:p>
            <a:pPr marL="0" indent="0" algn="ctr">
              <a:buNone/>
            </a:pPr>
            <a:endParaRPr lang="en-US" dirty="0">
              <a:solidFill>
                <a:srgbClr val="111B21"/>
              </a:solidFill>
              <a:latin typeface="Segoe UI" panose="020B0502040204020203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111B21"/>
                </a:solidFill>
                <a:latin typeface="Segoe UI" panose="020B0502040204020203" pitchFamily="34" charset="0"/>
              </a:rPr>
              <a:t>Dr. </a:t>
            </a:r>
            <a:r>
              <a:rPr lang="en-US" dirty="0" err="1">
                <a:solidFill>
                  <a:srgbClr val="111B21"/>
                </a:solidFill>
                <a:latin typeface="Segoe UI" panose="020B0502040204020203" pitchFamily="34" charset="0"/>
              </a:rPr>
              <a:t>Srinbash</a:t>
            </a:r>
            <a:r>
              <a:rPr lang="en-US" dirty="0">
                <a:solidFill>
                  <a:srgbClr val="111B21"/>
                </a:solidFill>
                <a:latin typeface="Segoe UI" panose="020B0502040204020203" pitchFamily="34" charset="0"/>
              </a:rPr>
              <a:t> Dash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111B21"/>
                </a:solidFill>
                <a:latin typeface="Segoe UI" panose="020B0502040204020203" pitchFamily="34" charset="0"/>
              </a:rPr>
              <a:t>School of Management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111B21"/>
                </a:solidFill>
                <a:latin typeface="Segoe UI" panose="020B0502040204020203" pitchFamily="34" charset="0"/>
              </a:rPr>
              <a:t>Gangadhar </a:t>
            </a:r>
            <a:r>
              <a:rPr lang="en-US" dirty="0" err="1">
                <a:solidFill>
                  <a:srgbClr val="111B21"/>
                </a:solidFill>
                <a:latin typeface="Segoe UI" panose="020B0502040204020203" pitchFamily="34" charset="0"/>
              </a:rPr>
              <a:t>Meher</a:t>
            </a:r>
            <a:r>
              <a:rPr lang="en-US" dirty="0">
                <a:solidFill>
                  <a:srgbClr val="111B21"/>
                </a:solidFill>
                <a:latin typeface="Segoe UI" panose="020B0502040204020203" pitchFamily="34" charset="0"/>
              </a:rPr>
              <a:t> University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111B21"/>
                </a:solidFill>
                <a:latin typeface="Segoe UI" panose="020B0502040204020203" pitchFamily="34" charset="0"/>
              </a:rPr>
              <a:t>Sambalpur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032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79C65-B32A-E98D-7995-9F58264ED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KRUSKAL WALLIS TEST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7E290-8433-5C8A-13E0-A4FDBF96E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38453" cy="4528522"/>
          </a:xfrm>
        </p:spPr>
        <p:txBody>
          <a:bodyPr/>
          <a:lstStyle/>
          <a:p>
            <a:r>
              <a:rPr lang="en-US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The Kruskal Wallis test is the non parametric alternative to the One Way ANOVA.</a:t>
            </a:r>
          </a:p>
          <a:p>
            <a:r>
              <a:rPr lang="en-US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The H test is used when the assumptions for ANOVA aren’t met (like the assumption of normality). </a:t>
            </a:r>
          </a:p>
          <a:p>
            <a:r>
              <a:rPr lang="en-US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It is sometimes called the one-way ANOVA on ranks, as the ranks of the data values are used in the test rather than the actual data points.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9352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F3860-48BB-0F7F-B959-56DFFAD0A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Assumptions for the Kruskal Wallis Test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5E4D0-D5CE-C344-A31D-070DDEE7A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variables should have: </a:t>
            </a:r>
          </a:p>
          <a:p>
            <a:r>
              <a:rPr lang="en-US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One independent variable with two or more levels (independent groups). The test is more commonly used when you have three or more levels.</a:t>
            </a:r>
            <a:br>
              <a:rPr lang="en-IN"/>
            </a:br>
            <a:r>
              <a:rPr lang="en-IN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Ordinal scale, Ratio Scale or Interval scale dependent variables.</a:t>
            </a:r>
          </a:p>
          <a:p>
            <a:r>
              <a:rPr lang="en-US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observations should be independent. In other words, there should be no relationship between the members in each group or between groups.</a:t>
            </a:r>
          </a:p>
          <a:p>
            <a:r>
              <a:rPr lang="en-US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All groups should have the same shape distributions.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3552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94B9A-21AC-4A8B-5DB1-B1416528A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070" y="-1428006"/>
            <a:ext cx="9862456" cy="4683968"/>
          </a:xfrm>
        </p:spPr>
        <p:txBody>
          <a:bodyPr>
            <a:normAutofit/>
          </a:bodyPr>
          <a:lstStyle/>
          <a:p>
            <a:r>
              <a:rPr lang="en-US" sz="4400"/>
              <a:t>Q-Use the Kruskal-wallis test at 5% level of significance to test the null hypothesis that professional bowler performs equally well with the four bowling balls,given the following results.</a:t>
            </a:r>
            <a:endParaRPr lang="en-IN" sz="4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D67F3-786B-F5EC-A328-A7247508C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6996" y="3163079"/>
            <a:ext cx="9136745" cy="3405672"/>
          </a:xfrm>
        </p:spPr>
        <p:txBody>
          <a:bodyPr/>
          <a:lstStyle/>
          <a:p>
            <a:endParaRPr lang="en-IN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354CC01-E611-ACF7-6C35-8AB9FCA05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194649"/>
              </p:ext>
            </p:extLst>
          </p:nvPr>
        </p:nvGraphicFramePr>
        <p:xfrm>
          <a:off x="1614197" y="3694921"/>
          <a:ext cx="821508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424">
                  <a:extLst>
                    <a:ext uri="{9D8B030D-6E8A-4147-A177-3AD203B41FA5}">
                      <a16:colId xmlns:a16="http://schemas.microsoft.com/office/drawing/2014/main" val="4255621855"/>
                    </a:ext>
                  </a:extLst>
                </a:gridCol>
                <a:gridCol w="1393533">
                  <a:extLst>
                    <a:ext uri="{9D8B030D-6E8A-4147-A177-3AD203B41FA5}">
                      <a16:colId xmlns:a16="http://schemas.microsoft.com/office/drawing/2014/main" val="1157359776"/>
                    </a:ext>
                  </a:extLst>
                </a:gridCol>
                <a:gridCol w="1393533">
                  <a:extLst>
                    <a:ext uri="{9D8B030D-6E8A-4147-A177-3AD203B41FA5}">
                      <a16:colId xmlns:a16="http://schemas.microsoft.com/office/drawing/2014/main" val="1548587532"/>
                    </a:ext>
                  </a:extLst>
                </a:gridCol>
                <a:gridCol w="1393533">
                  <a:extLst>
                    <a:ext uri="{9D8B030D-6E8A-4147-A177-3AD203B41FA5}">
                      <a16:colId xmlns:a16="http://schemas.microsoft.com/office/drawing/2014/main" val="3430060423"/>
                    </a:ext>
                  </a:extLst>
                </a:gridCol>
                <a:gridCol w="1393533">
                  <a:extLst>
                    <a:ext uri="{9D8B030D-6E8A-4147-A177-3AD203B41FA5}">
                      <a16:colId xmlns:a16="http://schemas.microsoft.com/office/drawing/2014/main" val="1185861418"/>
                    </a:ext>
                  </a:extLst>
                </a:gridCol>
                <a:gridCol w="1393533">
                  <a:extLst>
                    <a:ext uri="{9D8B030D-6E8A-4147-A177-3AD203B41FA5}">
                      <a16:colId xmlns:a16="http://schemas.microsoft.com/office/drawing/2014/main" val="4241887770"/>
                    </a:ext>
                  </a:extLst>
                </a:gridCol>
              </a:tblGrid>
              <a:tr h="527180">
                <a:tc>
                  <a:txBody>
                    <a:bodyPr/>
                    <a:lstStyle/>
                    <a:p>
                      <a:r>
                        <a:rPr lang="en-US"/>
                        <a:t>With ball no.A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271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282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257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248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262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458890"/>
                  </a:ext>
                </a:extLst>
              </a:tr>
              <a:tr h="527180">
                <a:tc>
                  <a:txBody>
                    <a:bodyPr/>
                    <a:lstStyle/>
                    <a:p>
                      <a:r>
                        <a:rPr lang="en-US"/>
                        <a:t>With ball no.B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252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302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276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371561"/>
                  </a:ext>
                </a:extLst>
              </a:tr>
              <a:tr h="527180">
                <a:tc>
                  <a:txBody>
                    <a:bodyPr/>
                    <a:lstStyle/>
                    <a:p>
                      <a:r>
                        <a:rPr lang="en-US"/>
                        <a:t>With ball no. C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255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239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246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266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328067"/>
                  </a:ext>
                </a:extLst>
              </a:tr>
              <a:tr h="527180">
                <a:tc>
                  <a:txBody>
                    <a:bodyPr/>
                    <a:lstStyle/>
                    <a:p>
                      <a:r>
                        <a:rPr lang="en-US"/>
                        <a:t>With ball no. D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279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242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297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258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647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21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B6A7-C6B4-546D-F2C9-679C9C0A1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967" y="345233"/>
            <a:ext cx="8955832" cy="5834639"/>
          </a:xfrm>
        </p:spPr>
        <p:txBody>
          <a:bodyPr>
            <a:normAutofit/>
          </a:bodyPr>
          <a:lstStyle/>
          <a:p>
            <a:br>
              <a:rPr lang="en-IN">
                <a:latin typeface="Arial" panose="020B0604020202020204" pitchFamily="34" charset="0"/>
              </a:rPr>
            </a:br>
            <a:br>
              <a:rPr lang="en-IN">
                <a:latin typeface="Arial" panose="020B0604020202020204" pitchFamily="34" charset="0"/>
              </a:rPr>
            </a:br>
            <a:endParaRPr lang="en-IN"/>
          </a:p>
        </p:txBody>
      </p:sp>
      <p:graphicFrame>
        <p:nvGraphicFramePr>
          <p:cNvPr id="22" name="Table 22">
            <a:extLst>
              <a:ext uri="{FF2B5EF4-FFF2-40B4-BE49-F238E27FC236}">
                <a16:creationId xmlns:a16="http://schemas.microsoft.com/office/drawing/2014/main" id="{D74E691A-971D-73FC-D432-EC4385B0AD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609955"/>
              </p:ext>
            </p:extLst>
          </p:nvPr>
        </p:nvGraphicFramePr>
        <p:xfrm>
          <a:off x="223839" y="678128"/>
          <a:ext cx="5257800" cy="5718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24447307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5276839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63904190"/>
                    </a:ext>
                  </a:extLst>
                </a:gridCol>
              </a:tblGrid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Bowling results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Name of the ball associated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056563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302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62980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297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083329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282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468582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279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693894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276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078551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275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825800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271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60248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270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002469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268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9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044202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266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368347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262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160961"/>
                  </a:ext>
                </a:extLst>
              </a:tr>
              <a:tr h="423211">
                <a:tc>
                  <a:txBody>
                    <a:bodyPr/>
                    <a:lstStyle/>
                    <a:p>
                      <a:r>
                        <a:rPr lang="en-US"/>
                        <a:t>260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016169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544D9ABD-334A-E1B4-A83A-5D2B7425899E}"/>
              </a:ext>
            </a:extLst>
          </p:cNvPr>
          <p:cNvSpPr txBox="1"/>
          <p:nvPr/>
        </p:nvSpPr>
        <p:spPr>
          <a:xfrm>
            <a:off x="207606" y="83976"/>
            <a:ext cx="89558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/>
              <a:t>Solution-</a:t>
            </a:r>
            <a:endParaRPr lang="en-IN" sz="2800"/>
          </a:p>
        </p:txBody>
      </p:sp>
    </p:spTree>
    <p:extLst>
      <p:ext uri="{BB962C8B-B14F-4D97-AF65-F5344CB8AC3E}">
        <p14:creationId xmlns:p14="http://schemas.microsoft.com/office/powerpoint/2010/main" val="236859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251E4-C92C-BFFE-4B10-45BDAAD48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608" y="365125"/>
            <a:ext cx="10448192" cy="540483"/>
          </a:xfrm>
        </p:spPr>
        <p:txBody>
          <a:bodyPr>
            <a:normAutofit fontScale="90000"/>
          </a:bodyPr>
          <a:lstStyle/>
          <a:p>
            <a:endParaRPr lang="en-IN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75F05CA-5A76-2D39-07A0-1D9A3CB099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433460"/>
              </p:ext>
            </p:extLst>
          </p:nvPr>
        </p:nvGraphicFramePr>
        <p:xfrm>
          <a:off x="861825" y="1950114"/>
          <a:ext cx="7091265" cy="3603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3755">
                  <a:extLst>
                    <a:ext uri="{9D8B030D-6E8A-4147-A177-3AD203B41FA5}">
                      <a16:colId xmlns:a16="http://schemas.microsoft.com/office/drawing/2014/main" val="1116273402"/>
                    </a:ext>
                  </a:extLst>
                </a:gridCol>
                <a:gridCol w="2363755">
                  <a:extLst>
                    <a:ext uri="{9D8B030D-6E8A-4147-A177-3AD203B41FA5}">
                      <a16:colId xmlns:a16="http://schemas.microsoft.com/office/drawing/2014/main" val="3932236965"/>
                    </a:ext>
                  </a:extLst>
                </a:gridCol>
                <a:gridCol w="2363755">
                  <a:extLst>
                    <a:ext uri="{9D8B030D-6E8A-4147-A177-3AD203B41FA5}">
                      <a16:colId xmlns:a16="http://schemas.microsoft.com/office/drawing/2014/main" val="2333941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258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13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84745"/>
                  </a:ext>
                </a:extLst>
              </a:tr>
              <a:tr h="462583">
                <a:tc>
                  <a:txBody>
                    <a:bodyPr/>
                    <a:lstStyle/>
                    <a:p>
                      <a:r>
                        <a:rPr lang="en-US"/>
                        <a:t>257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14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009695"/>
                  </a:ext>
                </a:extLst>
              </a:tr>
              <a:tr h="462583">
                <a:tc>
                  <a:txBody>
                    <a:bodyPr/>
                    <a:lstStyle/>
                    <a:p>
                      <a:r>
                        <a:rPr lang="en-US"/>
                        <a:t>255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819677"/>
                  </a:ext>
                </a:extLst>
              </a:tr>
              <a:tr h="462583">
                <a:tc>
                  <a:txBody>
                    <a:bodyPr/>
                    <a:lstStyle/>
                    <a:p>
                      <a:r>
                        <a:rPr lang="en-US"/>
                        <a:t>252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446583"/>
                  </a:ext>
                </a:extLst>
              </a:tr>
              <a:tr h="462583">
                <a:tc>
                  <a:txBody>
                    <a:bodyPr/>
                    <a:lstStyle/>
                    <a:p>
                      <a:r>
                        <a:rPr lang="en-US"/>
                        <a:t>248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478302"/>
                  </a:ext>
                </a:extLst>
              </a:tr>
              <a:tr h="462583">
                <a:tc>
                  <a:txBody>
                    <a:bodyPr/>
                    <a:lstStyle/>
                    <a:p>
                      <a:r>
                        <a:rPr lang="en-US"/>
                        <a:t>246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80005"/>
                  </a:ext>
                </a:extLst>
              </a:tr>
              <a:tr h="462583">
                <a:tc>
                  <a:txBody>
                    <a:bodyPr/>
                    <a:lstStyle/>
                    <a:p>
                      <a:r>
                        <a:rPr lang="en-US"/>
                        <a:t>242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19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664530"/>
                  </a:ext>
                </a:extLst>
              </a:tr>
              <a:tr h="462583">
                <a:tc>
                  <a:txBody>
                    <a:bodyPr/>
                    <a:lstStyle/>
                    <a:p>
                      <a:r>
                        <a:rPr lang="en-US"/>
                        <a:t>239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555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211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2ADDD-2C12-319E-67EC-1F91B17A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25" y="262488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/>
              <a:t>Below table shows the bowling results with different balls and corresponding rank</a:t>
            </a:r>
            <a:endParaRPr lang="en-IN" sz="360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FF6C3A3-3A98-0860-3E06-0354B0DEE6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82175"/>
              </p:ext>
            </p:extLst>
          </p:nvPr>
        </p:nvGraphicFramePr>
        <p:xfrm>
          <a:off x="838200" y="1825623"/>
          <a:ext cx="10759750" cy="440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049">
                  <a:extLst>
                    <a:ext uri="{9D8B030D-6E8A-4147-A177-3AD203B41FA5}">
                      <a16:colId xmlns:a16="http://schemas.microsoft.com/office/drawing/2014/main" val="2535175965"/>
                    </a:ext>
                  </a:extLst>
                </a:gridCol>
                <a:gridCol w="1417243">
                  <a:extLst>
                    <a:ext uri="{9D8B030D-6E8A-4147-A177-3AD203B41FA5}">
                      <a16:colId xmlns:a16="http://schemas.microsoft.com/office/drawing/2014/main" val="1412609235"/>
                    </a:ext>
                  </a:extLst>
                </a:gridCol>
                <a:gridCol w="1417243">
                  <a:extLst>
                    <a:ext uri="{9D8B030D-6E8A-4147-A177-3AD203B41FA5}">
                      <a16:colId xmlns:a16="http://schemas.microsoft.com/office/drawing/2014/main" val="2551354112"/>
                    </a:ext>
                  </a:extLst>
                </a:gridCol>
                <a:gridCol w="1417243">
                  <a:extLst>
                    <a:ext uri="{9D8B030D-6E8A-4147-A177-3AD203B41FA5}">
                      <a16:colId xmlns:a16="http://schemas.microsoft.com/office/drawing/2014/main" val="3283408229"/>
                    </a:ext>
                  </a:extLst>
                </a:gridCol>
                <a:gridCol w="1417243">
                  <a:extLst>
                    <a:ext uri="{9D8B030D-6E8A-4147-A177-3AD203B41FA5}">
                      <a16:colId xmlns:a16="http://schemas.microsoft.com/office/drawing/2014/main" val="2757218860"/>
                    </a:ext>
                  </a:extLst>
                </a:gridCol>
                <a:gridCol w="1417243">
                  <a:extLst>
                    <a:ext uri="{9D8B030D-6E8A-4147-A177-3AD203B41FA5}">
                      <a16:colId xmlns:a16="http://schemas.microsoft.com/office/drawing/2014/main" val="91927799"/>
                    </a:ext>
                  </a:extLst>
                </a:gridCol>
                <a:gridCol w="1417243">
                  <a:extLst>
                    <a:ext uri="{9D8B030D-6E8A-4147-A177-3AD203B41FA5}">
                      <a16:colId xmlns:a16="http://schemas.microsoft.com/office/drawing/2014/main" val="4170567252"/>
                    </a:ext>
                  </a:extLst>
                </a:gridCol>
                <a:gridCol w="1417243">
                  <a:extLst>
                    <a:ext uri="{9D8B030D-6E8A-4147-A177-3AD203B41FA5}">
                      <a16:colId xmlns:a16="http://schemas.microsoft.com/office/drawing/2014/main" val="3825949928"/>
                    </a:ext>
                  </a:extLst>
                </a:gridCol>
              </a:tblGrid>
              <a:tr h="629604">
                <a:tc>
                  <a:txBody>
                    <a:bodyPr/>
                    <a:lstStyle/>
                    <a:p>
                      <a:r>
                        <a:rPr lang="en-US"/>
                        <a:t>Ball A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Ball B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Ball C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Ball D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Rank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625011"/>
                  </a:ext>
                </a:extLst>
              </a:tr>
              <a:tr h="629604">
                <a:tc>
                  <a:txBody>
                    <a:bodyPr/>
                    <a:lstStyle/>
                    <a:p>
                      <a:r>
                        <a:rPr lang="en-US"/>
                        <a:t>271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252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279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111276"/>
                  </a:ext>
                </a:extLst>
              </a:tr>
              <a:tr h="629604">
                <a:tc>
                  <a:txBody>
                    <a:bodyPr/>
                    <a:lstStyle/>
                    <a:p>
                      <a:r>
                        <a:rPr lang="en-US"/>
                        <a:t>282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255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242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19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68090"/>
                  </a:ext>
                </a:extLst>
              </a:tr>
              <a:tr h="629604">
                <a:tc>
                  <a:txBody>
                    <a:bodyPr/>
                    <a:lstStyle/>
                    <a:p>
                      <a:r>
                        <a:rPr lang="en-US"/>
                        <a:t>257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14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302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239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297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912190"/>
                  </a:ext>
                </a:extLst>
              </a:tr>
              <a:tr h="629604">
                <a:tc>
                  <a:txBody>
                    <a:bodyPr/>
                    <a:lstStyle/>
                    <a:p>
                      <a:r>
                        <a:rPr lang="en-US"/>
                        <a:t>248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9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246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853814"/>
                  </a:ext>
                </a:extLst>
              </a:tr>
              <a:tr h="629604">
                <a:tc>
                  <a:txBody>
                    <a:bodyPr/>
                    <a:lstStyle/>
                    <a:p>
                      <a:r>
                        <a:rPr lang="en-US"/>
                        <a:t>262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11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266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10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158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13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324254"/>
                  </a:ext>
                </a:extLst>
              </a:tr>
              <a:tr h="629604">
                <a:tc>
                  <a:txBody>
                    <a:bodyPr/>
                    <a:lstStyle/>
                    <a:p>
                      <a:r>
                        <a:rPr lang="en-US"/>
                        <a:t>N1=5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R1=52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N2=5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R2=37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N3=5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R3=75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N4=5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R4=46</a:t>
                      </a:r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415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03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8B438-17D8-61F0-820F-68AF014A0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91" y="1474239"/>
            <a:ext cx="10562253" cy="2360644"/>
          </a:xfrm>
        </p:spPr>
        <p:txBody>
          <a:bodyPr>
            <a:normAutofit fontScale="90000"/>
          </a:bodyPr>
          <a:lstStyle/>
          <a:p>
            <a:r>
              <a:rPr lang="en-US"/>
              <a:t>Now we calculate H statistic as under;</a:t>
            </a:r>
            <a:br>
              <a:rPr lang="en-US"/>
            </a:br>
            <a:br>
              <a:rPr lang="en-US"/>
            </a:b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Kruskal-Wallis Formula H: = 12 /n(n+1) ∑Rỉ</a:t>
            </a:r>
            <a:r>
              <a:rPr lang="pt-BR" sz="2700" b="0" i="0" baseline="3000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 /ni - 3(n + 1)</a:t>
            </a:r>
            <a:b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</a:br>
            <a:b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</a:b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=12/20(20+1){52</a:t>
            </a:r>
            <a:r>
              <a:rPr lang="pt-BR" sz="2700" b="0" i="0" baseline="3000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/5+37</a:t>
            </a:r>
            <a:r>
              <a:rPr lang="pt-BR" sz="2700" b="0" i="0" baseline="3000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/5+75</a:t>
            </a:r>
            <a:r>
              <a:rPr lang="pt-BR" sz="2700" b="0" i="0" baseline="3000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/5+46</a:t>
            </a:r>
            <a:r>
              <a:rPr lang="pt-BR" sz="2700" b="0" i="0" baseline="3000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2</a:t>
            </a: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/5}-3(20+1)</a:t>
            </a:r>
            <a:b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</a:br>
            <a:b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</a:b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=(0.02857)(2362.8)-63</a:t>
            </a:r>
            <a:b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</a:br>
            <a:b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</a:b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=67.51-63</a:t>
            </a:r>
            <a:b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</a:br>
            <a:b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</a:br>
            <a:r>
              <a:rPr lang="pt-BR" sz="2700" b="0" i="0">
                <a:solidFill>
                  <a:srgbClr val="111B21"/>
                </a:solidFill>
                <a:effectLst/>
                <a:latin typeface="Segoe UI" panose="020B0502040204020203" pitchFamily="34" charset="0"/>
              </a:rPr>
              <a:t>=4.51</a:t>
            </a:r>
            <a:br>
              <a:rPr lang="en-US" sz="2700"/>
            </a:b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327F2-50B6-A2A8-306B-1FF3D4271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67" y="-3027781"/>
            <a:ext cx="12120463" cy="37135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0" i="0">
              <a:solidFill>
                <a:srgbClr val="212121"/>
              </a:solidFill>
              <a:effectLst/>
              <a:latin typeface="-apple-system"/>
            </a:endParaRPr>
          </a:p>
          <a:p>
            <a:pPr algn="ctr"/>
            <a:endParaRPr lang="en-US" b="0" i="0">
              <a:solidFill>
                <a:srgbClr val="212121"/>
              </a:solidFill>
              <a:effectLst/>
              <a:latin typeface="-apple-system"/>
            </a:endParaRPr>
          </a:p>
          <a:p>
            <a:pPr algn="r">
              <a:lnSpc>
                <a:spcPct val="100000"/>
              </a:lnSpc>
            </a:pPr>
            <a:endParaRPr lang="en-IN" sz="4000"/>
          </a:p>
        </p:txBody>
      </p:sp>
    </p:spTree>
    <p:extLst>
      <p:ext uri="{BB962C8B-B14F-4D97-AF65-F5344CB8AC3E}">
        <p14:creationId xmlns:p14="http://schemas.microsoft.com/office/powerpoint/2010/main" val="747539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A454A-E9C5-4803-0510-9D8CAF9F9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Conclusion-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27430-50EA-EB02-D27A-12EFF756B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As the four samples have five items each,the sampling distribution of H approximately closely with x</a:t>
            </a:r>
            <a:r>
              <a:rPr lang="en-US" sz="2400" baseline="30000"/>
              <a:t>2</a:t>
            </a:r>
            <a:r>
              <a:rPr lang="en-US" sz="2400"/>
              <a:t> distribution. Now taking the null hypothesis that the bowler performs equally well with the four balls,we have the value of x</a:t>
            </a:r>
            <a:r>
              <a:rPr lang="en-US" sz="2400" baseline="30000"/>
              <a:t>2</a:t>
            </a:r>
            <a:r>
              <a:rPr lang="en-US" sz="2400"/>
              <a:t>=7.815 for (k-1)or 4-1=3 degrees of freedom at 5% level of significance.</a:t>
            </a:r>
          </a:p>
          <a:p>
            <a:endParaRPr lang="en-US" sz="2400"/>
          </a:p>
          <a:p>
            <a:pPr indent="-216000"/>
            <a:r>
              <a:rPr lang="en-US" sz="3600" baseline="30000"/>
              <a:t>Since the calculated value of H is only 4.51 and doesnot exceed the X</a:t>
            </a:r>
            <a:r>
              <a:rPr lang="en-US" sz="3600" baseline="46000"/>
              <a:t>2 </a:t>
            </a:r>
            <a:r>
              <a:rPr lang="en-US" sz="3600" baseline="30000"/>
              <a:t>value of 7.815,so we accept the null hypothesis and conclude that bowler performs equally well with the four bowling balls. </a:t>
            </a:r>
            <a:endParaRPr lang="en-IN" sz="3600" baseline="30000"/>
          </a:p>
        </p:txBody>
      </p:sp>
    </p:spTree>
    <p:extLst>
      <p:ext uri="{BB962C8B-B14F-4D97-AF65-F5344CB8AC3E}">
        <p14:creationId xmlns:p14="http://schemas.microsoft.com/office/powerpoint/2010/main" val="1689025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532</Words>
  <Application>Microsoft Office PowerPoint</Application>
  <PresentationFormat>Widescreen</PresentationFormat>
  <Paragraphs>169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-apple-system</vt:lpstr>
      <vt:lpstr>Arial</vt:lpstr>
      <vt:lpstr>Calibri</vt:lpstr>
      <vt:lpstr>Calibri Light</vt:lpstr>
      <vt:lpstr>Segoe UI</vt:lpstr>
      <vt:lpstr>Office Theme</vt:lpstr>
      <vt:lpstr>PowerPoint Presentation</vt:lpstr>
      <vt:lpstr>KRUSKAL WALLIS TEST</vt:lpstr>
      <vt:lpstr>Assumptions for the Kruskal Wallis Test</vt:lpstr>
      <vt:lpstr>Q-Use the Kruskal-wallis test at 5% level of significance to test the null hypothesis that professional bowler performs equally well with the four bowling balls,given the following results.</vt:lpstr>
      <vt:lpstr>  </vt:lpstr>
      <vt:lpstr>PowerPoint Presentation</vt:lpstr>
      <vt:lpstr>Below table shows the bowling results with different balls and corresponding rank</vt:lpstr>
      <vt:lpstr>Now we calculate H statistic as under;  Kruskal-Wallis Formula H: = 12 /n(n+1) ∑Rỉ2 /ni - 3(n + 1)  =12/20(20+1){522/5+372/5+752/5+462/5}-3(20+1)  =(0.02857)(2362.8)-63  =67.51-63  =4.51 </vt:lpstr>
      <vt:lpstr>Conclusion-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KRUSKAL WALLIS TEST</dc:title>
  <dc:creator>FNU LNU</dc:creator>
  <cp:lastModifiedBy>OWNER</cp:lastModifiedBy>
  <cp:revision>4</cp:revision>
  <dcterms:created xsi:type="dcterms:W3CDTF">2023-04-09T11:50:27Z</dcterms:created>
  <dcterms:modified xsi:type="dcterms:W3CDTF">2025-01-20T16:44:09Z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2023-04-09T14:07:14Z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34653ba8-3964-4e1a-a316-564e6728bcaa</vt:lpwstr>
  </property>
  <property fmtid="{D5CDD505-2E9C-101B-9397-08002B2CF9AE}" pid="7" name="MSIP_Label_defa4170-0d19-0005-0004-bc88714345d2_ActionId">
    <vt:lpwstr>e2b0a0d6-48c3-4b3c-b8a2-8a7c2a4eb5d6</vt:lpwstr>
  </property>
  <property fmtid="{D5CDD505-2E9C-101B-9397-08002B2CF9AE}" pid="8" name="MSIP_Label_defa4170-0d19-0005-0004-bc88714345d2_ContentBits">
    <vt:lpwstr>0</vt:lpwstr>
  </property>
</Properties>
</file>